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notesSlides/notesSlide30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9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2"/>
  </p:notesMasterIdLst>
  <p:sldIdLst>
    <p:sldId id="256" r:id="rId2"/>
    <p:sldId id="305" r:id="rId3"/>
    <p:sldId id="311" r:id="rId4"/>
    <p:sldId id="303" r:id="rId5"/>
    <p:sldId id="341" r:id="rId6"/>
    <p:sldId id="320" r:id="rId7"/>
    <p:sldId id="313" r:id="rId8"/>
    <p:sldId id="312" r:id="rId9"/>
    <p:sldId id="314" r:id="rId10"/>
    <p:sldId id="315" r:id="rId11"/>
    <p:sldId id="331" r:id="rId12"/>
    <p:sldId id="330" r:id="rId13"/>
    <p:sldId id="317" r:id="rId14"/>
    <p:sldId id="318" r:id="rId15"/>
    <p:sldId id="325" r:id="rId16"/>
    <p:sldId id="323" r:id="rId17"/>
    <p:sldId id="324" r:id="rId18"/>
    <p:sldId id="333" r:id="rId19"/>
    <p:sldId id="322" r:id="rId20"/>
    <p:sldId id="321" r:id="rId21"/>
    <p:sldId id="335" r:id="rId22"/>
    <p:sldId id="337" r:id="rId23"/>
    <p:sldId id="329" r:id="rId24"/>
    <p:sldId id="336" r:id="rId25"/>
    <p:sldId id="332" r:id="rId26"/>
    <p:sldId id="319" r:id="rId27"/>
    <p:sldId id="334" r:id="rId28"/>
    <p:sldId id="339" r:id="rId29"/>
    <p:sldId id="340" r:id="rId30"/>
    <p:sldId id="274" r:id="rId31"/>
  </p:sldIdLst>
  <p:sldSz cx="9144000" cy="5143500" type="screen16x9"/>
  <p:notesSz cx="6858000" cy="9144000"/>
  <p:embeddedFontLst>
    <p:embeddedFont>
      <p:font typeface="Lora" panose="020B0604020202020204" charset="0"/>
      <p:regular r:id="rId33"/>
      <p:bold r:id="rId34"/>
      <p:italic r:id="rId35"/>
      <p:boldItalic r:id="rId36"/>
    </p:embeddedFont>
    <p:embeddedFont>
      <p:font typeface="Quattrocento Sans" panose="020B0604020202020204" charset="0"/>
      <p:regular r:id="rId37"/>
      <p:bold r:id="rId38"/>
      <p:italic r:id="rId39"/>
      <p:boldItalic r:id="rId40"/>
    </p:embeddedFont>
    <p:embeddedFont>
      <p:font typeface="Roboto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335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5B2040-0373-4AB5-8C16-54180E59C3D7}">
  <a:tblStyle styleId="{DA5B2040-0373-4AB5-8C16-54180E59C3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D83C8C0-4F54-423C-8FE9-BE38F65F23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3" autoAdjust="0"/>
    <p:restoredTop sz="71540" autoAdjust="0"/>
  </p:normalViewPr>
  <p:slideViewPr>
    <p:cSldViewPr snapToGrid="0">
      <p:cViewPr varScale="1">
        <p:scale>
          <a:sx n="76" d="100"/>
          <a:sy n="76" d="100"/>
        </p:scale>
        <p:origin x="90" y="50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7779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733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3274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192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1189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6686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6543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1303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713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2724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0858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76777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961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498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947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98234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468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34199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l">
              <a:buFont typeface="Arial" panose="020B0604020202020204" pitchFamily="34" charset="0"/>
              <a:buNone/>
            </a:pPr>
            <a:endParaRPr lang="en-US" b="0" i="0" dirty="0">
              <a:solidFill>
                <a:srgbClr val="777076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128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2953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1861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u="sng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6377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100" b="1" u="sng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521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929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34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087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2769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44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6025" y="3676512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1117950" y="3393000"/>
            <a:ext cx="567000" cy="567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oogle Shape;27;p5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28;p5"/>
          <p:cNvSpPr/>
          <p:nvPr/>
        </p:nvSpPr>
        <p:spPr>
          <a:xfrm>
            <a:off x="817475" y="928767"/>
            <a:ext cx="405900" cy="405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381250" y="896112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cxnSp>
        <p:nvCxnSpPr>
          <p:cNvPr id="31" name="Google Shape;31;p5"/>
          <p:cNvCxnSpPr/>
          <p:nvPr/>
        </p:nvCxnSpPr>
        <p:spPr>
          <a:xfrm>
            <a:off x="5265650" y="1131725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10"/>
          <p:cNvCxnSpPr/>
          <p:nvPr/>
        </p:nvCxnSpPr>
        <p:spPr>
          <a:xfrm>
            <a:off x="-6025" y="4513729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63;p10"/>
          <p:cNvSpPr/>
          <p:nvPr/>
        </p:nvSpPr>
        <p:spPr>
          <a:xfrm>
            <a:off x="4293700" y="4235405"/>
            <a:ext cx="556500" cy="556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4297650" y="4791900"/>
            <a:ext cx="548700" cy="3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381250" y="896549"/>
            <a:ext cx="68097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  <p:sldLayoutId id="2147483657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814737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/>
              <a:t>Land Use </a:t>
            </a:r>
            <a:r>
              <a:rPr lang="en" sz="3400" dirty="0">
                <a:highlight>
                  <a:schemeClr val="accent1"/>
                </a:highlight>
              </a:rPr>
              <a:t>Strategies</a:t>
            </a:r>
            <a:br>
              <a:rPr lang="en" sz="2200" dirty="0"/>
            </a:br>
            <a:r>
              <a:rPr lang="en" sz="2200" dirty="0"/>
              <a:t>for Housing, Climate and Conservation</a:t>
            </a:r>
            <a:br>
              <a:rPr lang="en" sz="2200" dirty="0"/>
            </a:br>
            <a:r>
              <a:rPr lang="en" sz="2200" dirty="0"/>
              <a:t>April 4, 2024</a:t>
            </a:r>
            <a:endParaRPr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E3E600-66A2-63BA-7027-6FFFA9B56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383" y="2473735"/>
            <a:ext cx="1966617" cy="26697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49" y="896111"/>
            <a:ext cx="3564461" cy="1284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 can you build a single-family home by right on a new lot of less than 5,000 square feet?</a:t>
            </a:r>
            <a:endParaRPr dirty="0"/>
          </a:p>
        </p:txBody>
      </p:sp>
      <p:pic>
        <p:nvPicPr>
          <p:cNvPr id="5" name="Picture 4" descr="A map of the state of maine&#10;&#10;Description automatically generated">
            <a:extLst>
              <a:ext uri="{FF2B5EF4-FFF2-40B4-BE49-F238E27FC236}">
                <a16:creationId xmlns:a16="http://schemas.microsoft.com/office/drawing/2014/main" id="{FCAB534E-94EE-3899-9614-400199AE4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1" t="1749" r="3142" b="1493"/>
          <a:stretch/>
        </p:blipFill>
        <p:spPr>
          <a:xfrm>
            <a:off x="5134131" y="0"/>
            <a:ext cx="4003919" cy="513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17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896111"/>
            <a:ext cx="3355642" cy="1284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highlight>
                  <a:srgbClr val="FFFF00"/>
                </a:highlight>
              </a:rPr>
              <a:t>Zoom in slide</a:t>
            </a:r>
            <a:endParaRPr dirty="0">
              <a:highlight>
                <a:srgbClr val="FFFF00"/>
              </a:highlight>
            </a:endParaRPr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5E6CDDE4-0E5F-03B1-B84D-838B57495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" r="-158" b="8634"/>
          <a:stretch/>
        </p:blipFill>
        <p:spPr>
          <a:xfrm>
            <a:off x="0" y="-1"/>
            <a:ext cx="9158478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896111"/>
            <a:ext cx="3355642" cy="1284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highlight>
                  <a:srgbClr val="FFFF00"/>
                </a:highlight>
              </a:rPr>
              <a:t>Zoom in slide</a:t>
            </a:r>
            <a:endParaRPr dirty="0">
              <a:highlight>
                <a:srgbClr val="FFFF00"/>
              </a:highlight>
            </a:endParaRPr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EA68023B-825B-D6E9-0331-AF5208177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44"/>
          <a:stretch/>
        </p:blipFill>
        <p:spPr>
          <a:xfrm>
            <a:off x="0" y="0"/>
            <a:ext cx="92377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98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49" y="896112"/>
            <a:ext cx="3315797" cy="7201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quarter-acre? </a:t>
            </a:r>
            <a:br>
              <a:rPr lang="en-US" dirty="0"/>
            </a:br>
            <a:r>
              <a:rPr lang="en-US" dirty="0"/>
              <a:t>(10,890 square feet)</a:t>
            </a:r>
            <a:endParaRPr dirty="0"/>
          </a:p>
        </p:txBody>
      </p:sp>
      <p:pic>
        <p:nvPicPr>
          <p:cNvPr id="5" name="Picture 4" descr="A map of the state of rhode island&#10;&#10;Description automatically generated">
            <a:extLst>
              <a:ext uri="{FF2B5EF4-FFF2-40B4-BE49-F238E27FC236}">
                <a16:creationId xmlns:a16="http://schemas.microsoft.com/office/drawing/2014/main" id="{7E8DC72A-DDF5-240E-65E3-FDDEE78279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49" t="5780" r="6154"/>
          <a:stretch/>
        </p:blipFill>
        <p:spPr>
          <a:xfrm>
            <a:off x="5021705" y="0"/>
            <a:ext cx="4122295" cy="51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34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896111"/>
            <a:ext cx="2935917" cy="7203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half-acre?</a:t>
            </a:r>
            <a:br>
              <a:rPr lang="en" dirty="0"/>
            </a:br>
            <a:r>
              <a:rPr lang="en" dirty="0"/>
              <a:t>(21,780 square feet)</a:t>
            </a:r>
            <a:endParaRPr dirty="0">
              <a:highlight>
                <a:srgbClr val="FFFF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473163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44335675-68C6-3704-7242-8D072AD00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4" t="4809" r="6367"/>
          <a:stretch/>
        </p:blipFill>
        <p:spPr>
          <a:xfrm>
            <a:off x="5069676" y="-14990"/>
            <a:ext cx="40743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27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8A203D9-7A66-FF38-BD70-85EF2D216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2311F3-A9D2-270F-4181-0B7CE7FDE6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078"/>
          <a:stretch/>
        </p:blipFill>
        <p:spPr>
          <a:xfrm>
            <a:off x="-58366" y="-1"/>
            <a:ext cx="9202366" cy="5143501"/>
          </a:xfrm>
          <a:prstGeom prst="rect">
            <a:avLst/>
          </a:prstGeom>
        </p:spPr>
      </p:pic>
      <p:pic>
        <p:nvPicPr>
          <p:cNvPr id="4" name="Picture 3" descr="A house with red shutters&#10;&#10;Description automatically generated">
            <a:extLst>
              <a:ext uri="{FF2B5EF4-FFF2-40B4-BE49-F238E27FC236}">
                <a16:creationId xmlns:a16="http://schemas.microsoft.com/office/drawing/2014/main" id="{1D8D0E95-2A51-05B7-805D-F93445DBEC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46" b="19617"/>
          <a:stretch/>
        </p:blipFill>
        <p:spPr>
          <a:xfrm>
            <a:off x="-128789" y="6485"/>
            <a:ext cx="9272789" cy="519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20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8A203D9-7A66-FF38-BD70-85EF2D216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2311F3-A9D2-270F-4181-0B7CE7FDE6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078"/>
          <a:stretch/>
        </p:blipFill>
        <p:spPr>
          <a:xfrm>
            <a:off x="-58366" y="-1"/>
            <a:ext cx="9202366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86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8A203D9-7A66-FF38-BD70-85EF2D216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een house with trees and a street&#10;&#10;Description automatically generated">
            <a:extLst>
              <a:ext uri="{FF2B5EF4-FFF2-40B4-BE49-F238E27FC236}">
                <a16:creationId xmlns:a16="http://schemas.microsoft.com/office/drawing/2014/main" id="{16EA66DC-72DA-3812-5063-5B1084662A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45" r="9835"/>
          <a:stretch/>
        </p:blipFill>
        <p:spPr>
          <a:xfrm>
            <a:off x="-58366" y="0"/>
            <a:ext cx="9202366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3FF3A5-CCAD-F56A-07B3-6B02801139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80" b="-13264"/>
          <a:stretch/>
        </p:blipFill>
        <p:spPr>
          <a:xfrm>
            <a:off x="-58366" y="-1"/>
            <a:ext cx="9202366" cy="59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94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49" y="896112"/>
            <a:ext cx="3482581" cy="13412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 can you build a duplex by right on a new lot of less than 5,000 square feet?</a:t>
            </a:r>
            <a:endParaRPr lang="en-US" dirty="0"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473163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 descr="A map of the state of maryland&#10;&#10;Description automatically generated">
            <a:extLst>
              <a:ext uri="{FF2B5EF4-FFF2-40B4-BE49-F238E27FC236}">
                <a16:creationId xmlns:a16="http://schemas.microsoft.com/office/drawing/2014/main" id="{2116C8BA-F9B2-7F93-6E76-8FC157130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206" y="0"/>
            <a:ext cx="39727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9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896112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 a quarter-acre?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473163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 descr="A map of the state of maine&#10;&#10;Description automatically generated">
            <a:extLst>
              <a:ext uri="{FF2B5EF4-FFF2-40B4-BE49-F238E27FC236}">
                <a16:creationId xmlns:a16="http://schemas.microsoft.com/office/drawing/2014/main" id="{4B8CC8DA-1A6B-0DAB-AA4B-E76B91811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979" y="0"/>
            <a:ext cx="39660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31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8A203D9-7A66-FF38-BD70-85EF2D216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oad with cars parked in the background&#10;&#10;Description automatically generated">
            <a:extLst>
              <a:ext uri="{FF2B5EF4-FFF2-40B4-BE49-F238E27FC236}">
                <a16:creationId xmlns:a16="http://schemas.microsoft.com/office/drawing/2014/main" id="{FEA91A87-AFEE-E2CC-6C54-0A754157F1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11" t="7445" b="-7330"/>
          <a:stretch/>
        </p:blipFill>
        <p:spPr>
          <a:xfrm>
            <a:off x="0" y="1"/>
            <a:ext cx="9144000" cy="55507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89F46E-F09D-9889-162A-998B9693D7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72" t="16091" b="3840"/>
          <a:stretch/>
        </p:blipFill>
        <p:spPr>
          <a:xfrm>
            <a:off x="0" y="0"/>
            <a:ext cx="936822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70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896112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half-acre?</a:t>
            </a:r>
            <a:endParaRPr dirty="0">
              <a:highlight>
                <a:srgbClr val="FFFF00"/>
              </a:highlight>
            </a:endParaRPr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4731630" cy="31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3" descr="A map of the state of maine&#10;&#10;Description automatically generated">
            <a:extLst>
              <a:ext uri="{FF2B5EF4-FFF2-40B4-BE49-F238E27FC236}">
                <a16:creationId xmlns:a16="http://schemas.microsoft.com/office/drawing/2014/main" id="{5192B563-9145-009F-64E0-F2EB3DFFD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847" y="0"/>
            <a:ext cx="39601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10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896112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Mandatory sprawl</a:t>
            </a:r>
            <a:endParaRPr dirty="0"/>
          </a:p>
        </p:txBody>
      </p:sp>
      <p:pic>
        <p:nvPicPr>
          <p:cNvPr id="3" name="Picture 2" descr="A close-up of a card&#10;&#10;Description automatically generated">
            <a:extLst>
              <a:ext uri="{FF2B5EF4-FFF2-40B4-BE49-F238E27FC236}">
                <a16:creationId xmlns:a16="http://schemas.microsoft.com/office/drawing/2014/main" id="{9E3AB9A5-C382-204A-A761-D307C965E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521" y="2090835"/>
            <a:ext cx="4218958" cy="157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54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E62B483B-D21C-7761-E499-3F3CBCB67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750" y="785253"/>
            <a:ext cx="1381250" cy="657317"/>
          </a:xfrm>
          <a:prstGeom prst="rect">
            <a:avLst/>
          </a:prstGeom>
        </p:spPr>
      </p:pic>
      <p:pic>
        <p:nvPicPr>
          <p:cNvPr id="9" name="Picture 8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8D22C14D-74FB-AE72-CEC3-374A7CB42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3493"/>
            <a:ext cx="1381250" cy="657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A4CF65-517A-6D1E-EF30-9840239D9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853" y="0"/>
            <a:ext cx="6878147" cy="5143500"/>
          </a:xfrm>
          <a:prstGeom prst="rect">
            <a:avLst/>
          </a:prstGeom>
        </p:spPr>
      </p:pic>
      <p:pic>
        <p:nvPicPr>
          <p:cNvPr id="7" name="Picture 6" descr="A green house with a balcony&#10;&#10;Description automatically generated">
            <a:extLst>
              <a:ext uri="{FF2B5EF4-FFF2-40B4-BE49-F238E27FC236}">
                <a16:creationId xmlns:a16="http://schemas.microsoft.com/office/drawing/2014/main" id="{DD8CFCDE-9E31-8225-A407-C36BDA12B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7" y="683493"/>
            <a:ext cx="1883022" cy="2432237"/>
          </a:xfrm>
          <a:prstGeom prst="rect">
            <a:avLst/>
          </a:prstGeom>
        </p:spPr>
      </p:pic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CF54A8D5-5566-EC44-94D6-565B5B9D39B9}"/>
              </a:ext>
            </a:extLst>
          </p:cNvPr>
          <p:cNvSpPr/>
          <p:nvPr/>
        </p:nvSpPr>
        <p:spPr>
          <a:xfrm>
            <a:off x="645675" y="3115730"/>
            <a:ext cx="1114185" cy="1298602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64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249;p25">
            <a:extLst>
              <a:ext uri="{FF2B5EF4-FFF2-40B4-BE49-F238E27FC236}">
                <a16:creationId xmlns:a16="http://schemas.microsoft.com/office/drawing/2014/main" id="{A0D65B1B-B2CB-0AE3-D6B6-84D19DA5AD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6481766"/>
              </p:ext>
            </p:extLst>
          </p:nvPr>
        </p:nvGraphicFramePr>
        <p:xfrm>
          <a:off x="0" y="0"/>
          <a:ext cx="9144000" cy="5143499"/>
        </p:xfrm>
        <a:graphic>
          <a:graphicData uri="http://schemas.openxmlformats.org/drawingml/2006/table">
            <a:tbl>
              <a:tblPr>
                <a:noFill/>
                <a:tableStyleId>{DA5B2040-0373-4AB5-8C16-54180E59C3D7}</a:tableStyleId>
              </a:tblPr>
              <a:tblGrid>
                <a:gridCol w="4139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4408">
                  <a:extLst>
                    <a:ext uri="{9D8B030D-6E8A-4147-A177-3AD203B41FA5}">
                      <a16:colId xmlns:a16="http://schemas.microsoft.com/office/drawing/2014/main" val="2356258209"/>
                    </a:ext>
                  </a:extLst>
                </a:gridCol>
              </a:tblGrid>
              <a:tr h="6905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latin typeface="Lora"/>
                          <a:ea typeface="Lora"/>
                          <a:cs typeface="Lora"/>
                          <a:sym typeface="Lora"/>
                        </a:rPr>
                        <a:t>State</a:t>
                      </a:r>
                      <a:endParaRPr sz="2000" b="1" dirty="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latin typeface="Lora"/>
                          <a:ea typeface="Lora"/>
                          <a:cs typeface="Lora"/>
                          <a:sym typeface="Lora"/>
                        </a:rPr>
                        <a:t>Legalizing small-lot homes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6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Arizona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4,000 square feet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752953"/>
                  </a:ext>
                </a:extLst>
              </a:tr>
              <a:tr h="55661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California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Quattrocento Sans"/>
                        <a:cs typeface="Arial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1,400 square feet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61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Connecticut 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Quattrocento Sans"/>
                        <a:cs typeface="Arial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5,445 square feet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06714"/>
                  </a:ext>
                </a:extLst>
              </a:tr>
              <a:tr h="55661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Montana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Quattrocento Sans"/>
                        <a:cs typeface="Arial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2,500 square feet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Quattrocento Sans"/>
                        <a:cs typeface="Arial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211942"/>
                  </a:ext>
                </a:extLst>
              </a:tr>
              <a:tr h="55661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New York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Quattrocento Sans"/>
                        <a:cs typeface="Arial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1,200 square feet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Quattrocento Sans"/>
                        <a:cs typeface="Arial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596093"/>
                  </a:ext>
                </a:extLst>
              </a:tr>
              <a:tr h="55661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Arial"/>
                        </a:rPr>
                        <a:t>Texas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Quattrocento Sans"/>
                        <a:cs typeface="Arial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1,400 square feet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Quattrocento Sans"/>
                        <a:cs typeface="Arial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61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Vermont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Quattrocento Sans"/>
                        <a:cs typeface="Arial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5,400 square feet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Quattrocento Sans"/>
                        <a:cs typeface="Arial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821553"/>
                  </a:ext>
                </a:extLst>
              </a:tr>
              <a:tr h="55661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Washington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Quattrocento Sans"/>
                        <a:cs typeface="Arial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2,000 square feet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Quattrocento Sans"/>
                        <a:cs typeface="Arial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148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0629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888B3E-049B-BB73-8F27-01646C44B34A}"/>
              </a:ext>
            </a:extLst>
          </p:cNvPr>
          <p:cNvSpPr txBox="1"/>
          <p:nvPr/>
        </p:nvSpPr>
        <p:spPr>
          <a:xfrm>
            <a:off x="3709851" y="1998617"/>
            <a:ext cx="275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MONTANA CAMPAIGN EXAMPLE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5FA6C7-D6A8-AB06-753C-79D234513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0" r="2134" b="2564"/>
          <a:stretch/>
        </p:blipFill>
        <p:spPr>
          <a:xfrm>
            <a:off x="0" y="1"/>
            <a:ext cx="4647238" cy="51434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3206B5-CEBA-7CA4-E226-6C32140827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11" r="356"/>
          <a:stretch/>
        </p:blipFill>
        <p:spPr>
          <a:xfrm>
            <a:off x="4643384" y="1"/>
            <a:ext cx="4500615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67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249;p25">
            <a:extLst>
              <a:ext uri="{FF2B5EF4-FFF2-40B4-BE49-F238E27FC236}">
                <a16:creationId xmlns:a16="http://schemas.microsoft.com/office/drawing/2014/main" id="{A0D65B1B-B2CB-0AE3-D6B6-84D19DA5AD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2541814"/>
              </p:ext>
            </p:extLst>
          </p:nvPr>
        </p:nvGraphicFramePr>
        <p:xfrm>
          <a:off x="0" y="0"/>
          <a:ext cx="9144000" cy="5143503"/>
        </p:xfrm>
        <a:graphic>
          <a:graphicData uri="http://schemas.openxmlformats.org/drawingml/2006/table">
            <a:tbl>
              <a:tblPr>
                <a:noFill/>
                <a:tableStyleId>{DA5B2040-0373-4AB5-8C16-54180E59C3D7}</a:tableStyleId>
              </a:tblPr>
              <a:tblGrid>
                <a:gridCol w="2957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86616">
                  <a:extLst>
                    <a:ext uri="{9D8B030D-6E8A-4147-A177-3AD203B41FA5}">
                      <a16:colId xmlns:a16="http://schemas.microsoft.com/office/drawing/2014/main" val="2356258209"/>
                    </a:ext>
                  </a:extLst>
                </a:gridCol>
              </a:tblGrid>
              <a:tr h="8813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latin typeface="Lora"/>
                          <a:ea typeface="Lora"/>
                          <a:cs typeface="Lora"/>
                          <a:sym typeface="Lora"/>
                        </a:rPr>
                        <a:t>Cities</a:t>
                      </a:r>
                      <a:endParaRPr sz="2000" b="1" dirty="0">
                        <a:latin typeface="Lora"/>
                        <a:ea typeface="Lora"/>
                        <a:cs typeface="Lora"/>
                        <a:sym typeface="Lora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latin typeface="Lora"/>
                          <a:ea typeface="Lora"/>
                          <a:cs typeface="Lora"/>
                          <a:sym typeface="Lora"/>
                        </a:rPr>
                        <a:t>Legalizing small-lot homes 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359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Austin, TX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2,500 square feet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752953"/>
                  </a:ext>
                </a:extLst>
              </a:tr>
              <a:tr h="7103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Burlington, VT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None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359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Durham, NC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2,000 square feet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06714"/>
                  </a:ext>
                </a:extLst>
              </a:tr>
              <a:tr h="71035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Gainesville, Fl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Quattrocento Sans"/>
                        <a:cs typeface="Arial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3,000 square feet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109890"/>
                  </a:ext>
                </a:extLst>
              </a:tr>
              <a:tr h="71035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Helena, MT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Quattrocento Sans"/>
                        <a:cs typeface="Arial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None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211942"/>
                  </a:ext>
                </a:extLst>
              </a:tr>
              <a:tr h="71035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Houston, TX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Quattrocento Sans"/>
                        <a:cs typeface="Arial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Quattrocento Sans"/>
                          <a:cs typeface="Arial"/>
                          <a:sym typeface="Quattrocento Sans"/>
                        </a:rPr>
                        <a:t>1,400 square feet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Quattrocento Sans"/>
                        <a:cs typeface="Arial"/>
                        <a:sym typeface="Quattrocento Sans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596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94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896112"/>
            <a:ext cx="582862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Protecting small multifamily</a:t>
            </a:r>
            <a:endParaRPr dirty="0"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849510" y="1530485"/>
            <a:ext cx="7373605" cy="24124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1800"/>
              </a:spcAft>
              <a:buClr>
                <a:schemeClr val="accent1"/>
              </a:buClr>
            </a:pPr>
            <a:r>
              <a:rPr lang="en-US" dirty="0"/>
              <a:t>Washington:</a:t>
            </a:r>
          </a:p>
          <a:p>
            <a:pPr marL="533400" lvl="1" indent="0" algn="just">
              <a:buClr>
                <a:schemeClr val="accent1"/>
              </a:buClr>
              <a:buNone/>
            </a:pPr>
            <a:r>
              <a:rPr lang="en-US" sz="2200" dirty="0"/>
              <a:t>“[A city or town] shall not require any standards for [duplexes, triplexes, fourplexes, fiveplexes, sixplexes, townhouses, stacked flats, courtyard apartments, and cottage housing] that are more restrictive than those required for detached single-family residences, but may apply any objective development regulations that are required for detached single-family residences.”</a:t>
            </a:r>
          </a:p>
        </p:txBody>
      </p:sp>
    </p:spTree>
    <p:extLst>
      <p:ext uri="{BB962C8B-B14F-4D97-AF65-F5344CB8AC3E}">
        <p14:creationId xmlns:p14="http://schemas.microsoft.com/office/powerpoint/2010/main" val="2696170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896112"/>
            <a:ext cx="582862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Administrative lot splits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0A6CEF-2C1B-0DF8-2AE4-4F7356898D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735" b="1590"/>
          <a:stretch/>
        </p:blipFill>
        <p:spPr>
          <a:xfrm>
            <a:off x="1853852" y="2072169"/>
            <a:ext cx="3815514" cy="18625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4F375E-34CE-D35B-7A88-E03AD7F548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530" b="19868"/>
          <a:stretch/>
        </p:blipFill>
        <p:spPr>
          <a:xfrm>
            <a:off x="4128856" y="2023618"/>
            <a:ext cx="3081020" cy="195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94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888B3E-049B-BB73-8F27-01646C44B34A}"/>
              </a:ext>
            </a:extLst>
          </p:cNvPr>
          <p:cNvSpPr txBox="1"/>
          <p:nvPr/>
        </p:nvSpPr>
        <p:spPr>
          <a:xfrm>
            <a:off x="3709851" y="1998617"/>
            <a:ext cx="275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MONTANA CAMPAIGN EXAMPLE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5FA6C7-D6A8-AB06-753C-79D234513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0" r="2134"/>
          <a:stretch/>
        </p:blipFill>
        <p:spPr>
          <a:xfrm>
            <a:off x="0" y="-49915"/>
            <a:ext cx="4572000" cy="51934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3206B5-CEBA-7CA4-E226-6C32140827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11" r="356"/>
          <a:stretch/>
        </p:blipFill>
        <p:spPr>
          <a:xfrm>
            <a:off x="4572000" y="-49914"/>
            <a:ext cx="4544291" cy="5193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926058-1001-53AD-1CE5-1FC72C1C3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790" y="-49916"/>
            <a:ext cx="6482501" cy="4854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C6764-ED19-C1C0-6EB4-9137503516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"/>
          <a:stretch/>
        </p:blipFill>
        <p:spPr>
          <a:xfrm>
            <a:off x="0" y="-49912"/>
            <a:ext cx="9359153" cy="5193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784F2A-FCA8-497D-0357-8ADDFA7D20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732"/>
          <a:stretch/>
        </p:blipFill>
        <p:spPr>
          <a:xfrm>
            <a:off x="0" y="-49917"/>
            <a:ext cx="9359153" cy="51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18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896112"/>
            <a:ext cx="5828626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 applied in Rhode Island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106411-7FE9-4D5B-2981-F73FE82E0C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55" t="4807" r="3687" b="17766"/>
          <a:stretch/>
        </p:blipFill>
        <p:spPr>
          <a:xfrm>
            <a:off x="3595838" y="1776046"/>
            <a:ext cx="5548162" cy="3367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DC00D4-D693-76D0-5FE8-0CF1C97D3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96796">
            <a:off x="5198167" y="3291153"/>
            <a:ext cx="1727677" cy="155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6A9767-1FCA-A370-8A05-DC5501703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18269">
            <a:off x="4865189" y="4755457"/>
            <a:ext cx="1727682" cy="240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D9EDE-18C0-5E9C-5554-27050CCA8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09492">
            <a:off x="5483625" y="1842888"/>
            <a:ext cx="1156759" cy="179912"/>
          </a:xfrm>
          <a:prstGeom prst="rect">
            <a:avLst/>
          </a:prstGeom>
        </p:spPr>
      </p:pic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47AF4D18-DAEC-FBAF-A968-0EA9FF4390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54596" y="1736804"/>
            <a:ext cx="2720167" cy="21101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1800"/>
              </a:spcAft>
              <a:buClr>
                <a:schemeClr val="accent1"/>
              </a:buClr>
            </a:pPr>
            <a:r>
              <a:rPr lang="en-US" sz="2200" dirty="0"/>
              <a:t>36% additional capacity</a:t>
            </a:r>
          </a:p>
        </p:txBody>
      </p:sp>
    </p:spTree>
    <p:extLst>
      <p:ext uri="{BB962C8B-B14F-4D97-AF65-F5344CB8AC3E}">
        <p14:creationId xmlns:p14="http://schemas.microsoft.com/office/powerpoint/2010/main" val="1289656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896112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Development trend</a:t>
            </a:r>
            <a:endParaRPr dirty="0">
              <a:highlight>
                <a:srgbClr val="FFFF00"/>
              </a:highlight>
            </a:endParaRPr>
          </a:p>
        </p:txBody>
      </p:sp>
      <p:pic>
        <p:nvPicPr>
          <p:cNvPr id="8" name="Picture 7" descr="A map of a large area with land and water&#10;&#10;Description automatically generated with medium confidence">
            <a:extLst>
              <a:ext uri="{FF2B5EF4-FFF2-40B4-BE49-F238E27FC236}">
                <a16:creationId xmlns:a16="http://schemas.microsoft.com/office/drawing/2014/main" id="{6C0642A1-C93B-B902-FACA-4292DF187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5" r="2123" b="321"/>
          <a:stretch/>
        </p:blipFill>
        <p:spPr>
          <a:xfrm>
            <a:off x="2409900" y="1585489"/>
            <a:ext cx="2761326" cy="3558011"/>
          </a:xfrm>
          <a:prstGeom prst="rect">
            <a:avLst/>
          </a:prstGeom>
        </p:spPr>
      </p:pic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EFE68FD0-98C5-C60D-3C38-922FAFE61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650" y="242890"/>
            <a:ext cx="3656887" cy="46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07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3" name="Google Shape;323;p30"/>
          <p:cNvCxnSpPr/>
          <p:nvPr/>
        </p:nvCxnSpPr>
        <p:spPr>
          <a:xfrm>
            <a:off x="6450" y="1428750"/>
            <a:ext cx="2397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30"/>
          <p:cNvSpPr txBox="1">
            <a:spLocks noGrp="1"/>
          </p:cNvSpPr>
          <p:nvPr>
            <p:ph type="ctrTitle" idx="4294967295"/>
          </p:nvPr>
        </p:nvSpPr>
        <p:spPr>
          <a:xfrm>
            <a:off x="2371625" y="816550"/>
            <a:ext cx="4908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Thank you.</a:t>
            </a:r>
            <a:endParaRPr sz="4000" dirty="0"/>
          </a:p>
        </p:txBody>
      </p:sp>
      <p:cxnSp>
        <p:nvCxnSpPr>
          <p:cNvPr id="325" name="Google Shape;325;p30"/>
          <p:cNvCxnSpPr/>
          <p:nvPr/>
        </p:nvCxnSpPr>
        <p:spPr>
          <a:xfrm>
            <a:off x="5589800" y="1428750"/>
            <a:ext cx="3554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6" name="Google Shape;326;p30"/>
          <p:cNvSpPr/>
          <p:nvPr/>
        </p:nvSpPr>
        <p:spPr>
          <a:xfrm>
            <a:off x="840506" y="859200"/>
            <a:ext cx="1139100" cy="1139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AA224C-5864-E3BF-299F-2B3455447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283" y="2470606"/>
            <a:ext cx="1966617" cy="2669765"/>
          </a:xfrm>
          <a:prstGeom prst="rect">
            <a:avLst/>
          </a:prstGeom>
        </p:spPr>
      </p:pic>
      <p:sp>
        <p:nvSpPr>
          <p:cNvPr id="6" name="Google Shape;100;p14">
            <a:extLst>
              <a:ext uri="{FF2B5EF4-FFF2-40B4-BE49-F238E27FC236}">
                <a16:creationId xmlns:a16="http://schemas.microsoft.com/office/drawing/2014/main" id="{A8604AE5-53BC-60F4-5EA5-B61DB717D01D}"/>
              </a:ext>
            </a:extLst>
          </p:cNvPr>
          <p:cNvSpPr txBox="1">
            <a:spLocks/>
          </p:cNvSpPr>
          <p:nvPr/>
        </p:nvSpPr>
        <p:spPr>
          <a:xfrm>
            <a:off x="2403750" y="2159271"/>
            <a:ext cx="5247767" cy="1386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76200" indent="0">
              <a:buNone/>
            </a:pPr>
            <a:r>
              <a:rPr lang="en-US" dirty="0"/>
              <a:t>Find us at: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/>
              <a:t>	</a:t>
            </a:r>
            <a:r>
              <a:rPr lang="en" sz="2000" dirty="0">
                <a:highlight>
                  <a:schemeClr val="accent1"/>
                </a:highlight>
              </a:rPr>
              <a:t>neighborswelcomeri.org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/>
              <a:t>	</a:t>
            </a:r>
            <a:r>
              <a:rPr lang="en" sz="2000" dirty="0">
                <a:highlight>
                  <a:schemeClr val="accent1"/>
                </a:highlight>
              </a:rPr>
              <a:t>@rhodyneighbors</a:t>
            </a: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EADF22C-FDF2-E77E-BB4C-C6860BD14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15" y="2854258"/>
            <a:ext cx="1467570" cy="19024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C66994-24E8-F5BC-F42C-002758322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64"/>
          <a:stretch/>
        </p:blipFill>
        <p:spPr>
          <a:xfrm>
            <a:off x="4696461" y="896112"/>
            <a:ext cx="2718098" cy="1427534"/>
          </a:xfrm>
          <a:prstGeom prst="rect">
            <a:avLst/>
          </a:prstGeom>
        </p:spPr>
      </p:pic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896112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Competing priorities? </a:t>
            </a:r>
            <a:endParaRPr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931BBF-FA79-BA3D-6718-CC180D15C1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5" r="9832"/>
          <a:stretch/>
        </p:blipFill>
        <p:spPr>
          <a:xfrm>
            <a:off x="521766" y="1919679"/>
            <a:ext cx="3925775" cy="28891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5611B3-F420-B420-E77C-5B3E3CB376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74" t="53240" r="7801"/>
          <a:stretch/>
        </p:blipFill>
        <p:spPr>
          <a:xfrm>
            <a:off x="4696461" y="2449120"/>
            <a:ext cx="4199775" cy="23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71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381250" y="896112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Minimum lot size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293F7-75B0-9082-FA35-EDC8603E6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851" y="1627762"/>
            <a:ext cx="4728298" cy="3376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89509F-0F46-2E88-8EFB-074D2088A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838" y="3836438"/>
            <a:ext cx="1521657" cy="62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51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;p17">
            <a:extLst>
              <a:ext uri="{FF2B5EF4-FFF2-40B4-BE49-F238E27FC236}">
                <a16:creationId xmlns:a16="http://schemas.microsoft.com/office/drawing/2014/main" id="{1B1CA1A1-1B20-A6EC-A1EB-A539DC61B5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1250" y="896112"/>
            <a:ext cx="38784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Land = $$$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E422B-4C12-21AC-2FD4-2E6834700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15" y="1958756"/>
            <a:ext cx="5270485" cy="3184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F69B6A-5D72-7137-DABD-6331FDEA8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832" b="25725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91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8A203D9-7A66-FF38-BD70-85EF2D216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house with a lawn and trees&#10;&#10;Description automatically generated">
            <a:extLst>
              <a:ext uri="{FF2B5EF4-FFF2-40B4-BE49-F238E27FC236}">
                <a16:creationId xmlns:a16="http://schemas.microsoft.com/office/drawing/2014/main" id="{59EA7E6F-E1FB-AA9D-B354-0602624D2E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70" t="142" r="15210" b="14603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23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8A203D9-7A66-FF38-BD70-85EF2D216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house with trees and bushes&#10;&#10;Description automatically generated">
            <a:extLst>
              <a:ext uri="{FF2B5EF4-FFF2-40B4-BE49-F238E27FC236}">
                <a16:creationId xmlns:a16="http://schemas.microsoft.com/office/drawing/2014/main" id="{2AC90BF3-9139-CB7E-C3FB-5A2236FCB8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55" b="6131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71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8A203D9-7A66-FF38-BD70-85EF2D216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een house with trees and a street&#10;&#10;Description automatically generated">
            <a:extLst>
              <a:ext uri="{FF2B5EF4-FFF2-40B4-BE49-F238E27FC236}">
                <a16:creationId xmlns:a16="http://schemas.microsoft.com/office/drawing/2014/main" id="{16EA66DC-72DA-3812-5063-5B1084662A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43" t="8103" r="14628" b="328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34875"/>
      </p:ext>
    </p:extLst>
  </p:cSld>
  <p:clrMapOvr>
    <a:masterClrMapping/>
  </p:clrMapOvr>
</p:sld>
</file>

<file path=ppt/theme/theme1.xml><?xml version="1.0" encoding="utf-8"?>
<a:theme xmlns:a="http://schemas.openxmlformats.org/drawingml/2006/main" name="Viola template">
  <a:themeElements>
    <a:clrScheme name="Custom 347">
      <a:dk1>
        <a:srgbClr val="000000"/>
      </a:dk1>
      <a:lt1>
        <a:srgbClr val="FFFFFF"/>
      </a:lt1>
      <a:dk2>
        <a:srgbClr val="8A8682"/>
      </a:dk2>
      <a:lt2>
        <a:srgbClr val="F0EEE9"/>
      </a:lt2>
      <a:accent1>
        <a:srgbClr val="FFCD00"/>
      </a:accent1>
      <a:accent2>
        <a:srgbClr val="F6921D"/>
      </a:accent2>
      <a:accent3>
        <a:srgbClr val="A7693A"/>
      </a:accent3>
      <a:accent4>
        <a:srgbClr val="D8D6D2"/>
      </a:accent4>
      <a:accent5>
        <a:srgbClr val="979593"/>
      </a:accent5>
      <a:accent6>
        <a:srgbClr val="6F6868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2DCFBA53EA6A4C8D70C5C5622BB22E" ma:contentTypeVersion="" ma:contentTypeDescription="Create a new document." ma:contentTypeScope="" ma:versionID="680a2fe95f1b82487ac11b0b1a4d260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051ad49ee3a4811ed0efdd12919ad9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C892880-6E2D-4CCD-863C-05A39E99BF64}"/>
</file>

<file path=customXml/itemProps2.xml><?xml version="1.0" encoding="utf-8"?>
<ds:datastoreItem xmlns:ds="http://schemas.openxmlformats.org/officeDocument/2006/customXml" ds:itemID="{D3F1FD1C-3FA6-4EE6-8560-C26277F72219}"/>
</file>

<file path=customXml/itemProps3.xml><?xml version="1.0" encoding="utf-8"?>
<ds:datastoreItem xmlns:ds="http://schemas.openxmlformats.org/officeDocument/2006/customXml" ds:itemID="{0ED6D1B9-BD67-495F-8238-2114610C5B1F}"/>
</file>

<file path=docProps/app.xml><?xml version="1.0" encoding="utf-8"?>
<Properties xmlns="http://schemas.openxmlformats.org/officeDocument/2006/extended-properties" xmlns:vt="http://schemas.openxmlformats.org/officeDocument/2006/docPropsVTypes">
  <TotalTime>5667</TotalTime>
  <Words>270</Words>
  <Application>Microsoft Office PowerPoint</Application>
  <PresentationFormat>On-screen Show (16:9)</PresentationFormat>
  <Paragraphs>58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Roboto</vt:lpstr>
      <vt:lpstr>Lora</vt:lpstr>
      <vt:lpstr>Aptos</vt:lpstr>
      <vt:lpstr>Times New Roman</vt:lpstr>
      <vt:lpstr>Quattrocento Sans</vt:lpstr>
      <vt:lpstr>Viola template</vt:lpstr>
      <vt:lpstr>Land Use Strategies for Housing, Climate and Conservation April 4, 2024</vt:lpstr>
      <vt:lpstr>PowerPoint Presentation</vt:lpstr>
      <vt:lpstr>Development trend</vt:lpstr>
      <vt:lpstr>Competing priorities? </vt:lpstr>
      <vt:lpstr>Minimum lot size</vt:lpstr>
      <vt:lpstr>Land = $$$</vt:lpstr>
      <vt:lpstr>PowerPoint Presentation</vt:lpstr>
      <vt:lpstr>PowerPoint Presentation</vt:lpstr>
      <vt:lpstr>PowerPoint Presentation</vt:lpstr>
      <vt:lpstr>Where can you build a single-family home by right on a new lot of less than 5,000 square feet?</vt:lpstr>
      <vt:lpstr>Zoom in slide</vt:lpstr>
      <vt:lpstr>Zoom in slide</vt:lpstr>
      <vt:lpstr>A quarter-acre?  (10,890 square feet)</vt:lpstr>
      <vt:lpstr>A half-acre? (21,780 square feet)</vt:lpstr>
      <vt:lpstr>PowerPoint Presentation</vt:lpstr>
      <vt:lpstr>PowerPoint Presentation</vt:lpstr>
      <vt:lpstr>PowerPoint Presentation</vt:lpstr>
      <vt:lpstr>Where can you build a duplex by right on a new lot of less than 5,000 square feet?</vt:lpstr>
      <vt:lpstr>On a quarter-acre?</vt:lpstr>
      <vt:lpstr>A half-acre?</vt:lpstr>
      <vt:lpstr>Mandatory sprawl</vt:lpstr>
      <vt:lpstr>PowerPoint Presentation</vt:lpstr>
      <vt:lpstr>PowerPoint Presentation</vt:lpstr>
      <vt:lpstr>PowerPoint Presentation</vt:lpstr>
      <vt:lpstr>PowerPoint Presentation</vt:lpstr>
      <vt:lpstr>Protecting small multifamily</vt:lpstr>
      <vt:lpstr>Administrative lot splits </vt:lpstr>
      <vt:lpstr>PowerPoint Presentation</vt:lpstr>
      <vt:lpstr>As applied in Rhode Island 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Claudia Wack</dc:creator>
  <cp:lastModifiedBy>Christine O'Connor</cp:lastModifiedBy>
  <cp:revision>10</cp:revision>
  <dcterms:modified xsi:type="dcterms:W3CDTF">2024-04-01T13:52:19Z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8f0ba2-41ea-4cd0-8f46-83c96fc14a04_Enabled">
    <vt:lpwstr>true</vt:lpwstr>
  </property>
  <property fmtid="{D5CDD505-2E9C-101B-9397-08002B2CF9AE}" pid="3" name="MSIP_Label_978f0ba2-41ea-4cd0-8f46-83c96fc14a04_SetDate">
    <vt:lpwstr>2024-03-26T11:45:17Z</vt:lpwstr>
  </property>
  <property fmtid="{D5CDD505-2E9C-101B-9397-08002B2CF9AE}" pid="4" name="MSIP_Label_978f0ba2-41ea-4cd0-8f46-83c96fc14a04_Method">
    <vt:lpwstr>Standard</vt:lpwstr>
  </property>
  <property fmtid="{D5CDD505-2E9C-101B-9397-08002B2CF9AE}" pid="5" name="MSIP_Label_978f0ba2-41ea-4cd0-8f46-83c96fc14a04_Name">
    <vt:lpwstr>defa4170-0d19-0005-0004-bc88714345d2</vt:lpwstr>
  </property>
  <property fmtid="{D5CDD505-2E9C-101B-9397-08002B2CF9AE}" pid="6" name="MSIP_Label_978f0ba2-41ea-4cd0-8f46-83c96fc14a04_SiteId">
    <vt:lpwstr>452cccb4-3040-4a24-bdfc-ad754091c5ca</vt:lpwstr>
  </property>
  <property fmtid="{D5CDD505-2E9C-101B-9397-08002B2CF9AE}" pid="7" name="MSIP_Label_978f0ba2-41ea-4cd0-8f46-83c96fc14a04_ActionId">
    <vt:lpwstr>a200b26a-1e43-4ffe-a88a-a19c3b9b7264</vt:lpwstr>
  </property>
  <property fmtid="{D5CDD505-2E9C-101B-9397-08002B2CF9AE}" pid="8" name="MSIP_Label_978f0ba2-41ea-4cd0-8f46-83c96fc14a04_ContentBits">
    <vt:lpwstr>0</vt:lpwstr>
  </property>
  <property fmtid="{D5CDD505-2E9C-101B-9397-08002B2CF9AE}" pid="9" name="ContentTypeId">
    <vt:lpwstr>0x010100F22DCFBA53EA6A4C8D70C5C5622BB22E</vt:lpwstr>
  </property>
</Properties>
</file>